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4F_99080BF7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24B_293DF35E.xml" ContentType="application/vnd.ms-powerpoint.comment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7" r:id="rId2"/>
    <p:sldId id="557" r:id="rId3"/>
    <p:sldId id="592" r:id="rId4"/>
    <p:sldId id="590" r:id="rId5"/>
    <p:sldId id="589" r:id="rId6"/>
    <p:sldId id="276" r:id="rId7"/>
    <p:sldId id="591" r:id="rId8"/>
    <p:sldId id="585" r:id="rId9"/>
    <p:sldId id="587" r:id="rId10"/>
    <p:sldId id="58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71582B-F648-687D-36DF-8896284564ED}" name="Maclain Gutkin" initials="MG" userId="ltZKMyzSyAPG24nKyo4To94/X5+oX4QN7VFSeTNIXKY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036"/>
    <a:srgbClr val="90268E"/>
    <a:srgbClr val="7A99AC"/>
    <a:srgbClr val="FBFBFB"/>
    <a:srgbClr val="14726C"/>
    <a:srgbClr val="465F6E"/>
    <a:srgbClr val="516F81"/>
    <a:srgbClr val="41748D"/>
    <a:srgbClr val="005288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66CCA3-F12C-415D-A28E-24AA479EE22A}" v="82" dt="2026-07-07T18:43:14.9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3"/>
    <p:restoredTop sz="76959"/>
  </p:normalViewPr>
  <p:slideViewPr>
    <p:cSldViewPr snapToGrid="0">
      <p:cViewPr varScale="1">
        <p:scale>
          <a:sx n="85" d="100"/>
          <a:sy n="85" d="100"/>
        </p:scale>
        <p:origin x="198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ay O'neal" userId="fNxKVt7I4c/GpGksWzGDOVHunq3QrkxUNM+mQjeCdsU=" providerId="None" clId="Web-{7266CCA3-F12C-415D-A28E-24AA479EE22A}"/>
    <pc:docChg chg="addSld delSld modSld">
      <pc:chgData name="Lindsay O'neal" userId="fNxKVt7I4c/GpGksWzGDOVHunq3QrkxUNM+mQjeCdsU=" providerId="None" clId="Web-{7266CCA3-F12C-415D-A28E-24AA479EE22A}" dt="2026-07-07T18:43:14.957" v="69" actId="1076"/>
      <pc:docMkLst>
        <pc:docMk/>
      </pc:docMkLst>
      <pc:sldChg chg="modSp">
        <pc:chgData name="Lindsay O'neal" userId="fNxKVt7I4c/GpGksWzGDOVHunq3QrkxUNM+mQjeCdsU=" providerId="None" clId="Web-{7266CCA3-F12C-415D-A28E-24AA479EE22A}" dt="2026-07-07T18:35:56.231" v="4" actId="20577"/>
        <pc:sldMkLst>
          <pc:docMk/>
          <pc:sldMk cId="3592615289" sldId="277"/>
        </pc:sldMkLst>
        <pc:spChg chg="mod">
          <ac:chgData name="Lindsay O'neal" userId="fNxKVt7I4c/GpGksWzGDOVHunq3QrkxUNM+mQjeCdsU=" providerId="None" clId="Web-{7266CCA3-F12C-415D-A28E-24AA479EE22A}" dt="2026-07-07T18:35:56.231" v="4" actId="20577"/>
          <ac:spMkLst>
            <pc:docMk/>
            <pc:sldMk cId="3592615289" sldId="277"/>
            <ac:spMk id="3" creationId="{00000000-0000-0000-0000-000000000000}"/>
          </ac:spMkLst>
        </pc:spChg>
      </pc:sldChg>
      <pc:sldChg chg="delSp modSp del">
        <pc:chgData name="Lindsay O'neal" userId="fNxKVt7I4c/GpGksWzGDOVHunq3QrkxUNM+mQjeCdsU=" providerId="None" clId="Web-{7266CCA3-F12C-415D-A28E-24AA479EE22A}" dt="2026-07-07T18:42:01.453" v="61"/>
        <pc:sldMkLst>
          <pc:docMk/>
          <pc:sldMk cId="1273991139" sldId="545"/>
        </pc:sldMkLst>
        <pc:spChg chg="mod">
          <ac:chgData name="Lindsay O'neal" userId="fNxKVt7I4c/GpGksWzGDOVHunq3QrkxUNM+mQjeCdsU=" providerId="None" clId="Web-{7266CCA3-F12C-415D-A28E-24AA479EE22A}" dt="2026-07-07T18:39:13.725" v="15" actId="20577"/>
          <ac:spMkLst>
            <pc:docMk/>
            <pc:sldMk cId="1273991139" sldId="545"/>
            <ac:spMk id="2" creationId="{25316586-C3F4-7EC0-E18B-A98CD5035D47}"/>
          </ac:spMkLst>
        </pc:spChg>
        <pc:picChg chg="del">
          <ac:chgData name="Lindsay O'neal" userId="fNxKVt7I4c/GpGksWzGDOVHunq3QrkxUNM+mQjeCdsU=" providerId="None" clId="Web-{7266CCA3-F12C-415D-A28E-24AA479EE22A}" dt="2026-07-07T18:36:03.044" v="5"/>
          <ac:picMkLst>
            <pc:docMk/>
            <pc:sldMk cId="1273991139" sldId="545"/>
            <ac:picMk id="3" creationId="{2672B5BB-F6B1-4293-C6ED-19EE62B7FD4D}"/>
          </ac:picMkLst>
        </pc:picChg>
      </pc:sldChg>
      <pc:sldChg chg="modSp">
        <pc:chgData name="Lindsay O'neal" userId="fNxKVt7I4c/GpGksWzGDOVHunq3QrkxUNM+mQjeCdsU=" providerId="None" clId="Web-{7266CCA3-F12C-415D-A28E-24AA479EE22A}" dt="2026-07-07T18:35:52.012" v="2" actId="20577"/>
        <pc:sldMkLst>
          <pc:docMk/>
          <pc:sldMk cId="3701896270" sldId="557"/>
        </pc:sldMkLst>
        <pc:spChg chg="mod">
          <ac:chgData name="Lindsay O'neal" userId="fNxKVt7I4c/GpGksWzGDOVHunq3QrkxUNM+mQjeCdsU=" providerId="None" clId="Web-{7266CCA3-F12C-415D-A28E-24AA479EE22A}" dt="2026-07-07T18:35:52.012" v="2" actId="20577"/>
          <ac:spMkLst>
            <pc:docMk/>
            <pc:sldMk cId="3701896270" sldId="557"/>
            <ac:spMk id="2" creationId="{5BBEF8D0-F474-3D65-D14E-2C85CAAF712D}"/>
          </ac:spMkLst>
        </pc:spChg>
      </pc:sldChg>
      <pc:sldChg chg="modSp">
        <pc:chgData name="Lindsay O'neal" userId="fNxKVt7I4c/GpGksWzGDOVHunq3QrkxUNM+mQjeCdsU=" providerId="None" clId="Web-{7266CCA3-F12C-415D-A28E-24AA479EE22A}" dt="2026-07-07T18:42:39.221" v="65" actId="20577"/>
        <pc:sldMkLst>
          <pc:docMk/>
          <pc:sldMk cId="1273639509" sldId="585"/>
        </pc:sldMkLst>
        <pc:spChg chg="mod">
          <ac:chgData name="Lindsay O'neal" userId="fNxKVt7I4c/GpGksWzGDOVHunq3QrkxUNM+mQjeCdsU=" providerId="None" clId="Web-{7266CCA3-F12C-415D-A28E-24AA479EE22A}" dt="2026-07-07T18:42:39.221" v="65" actId="20577"/>
          <ac:spMkLst>
            <pc:docMk/>
            <pc:sldMk cId="1273639509" sldId="585"/>
            <ac:spMk id="2" creationId="{28C415B7-3D86-AD88-E4E8-214465281137}"/>
          </ac:spMkLst>
        </pc:spChg>
      </pc:sldChg>
      <pc:sldChg chg="modSp">
        <pc:chgData name="Lindsay O'neal" userId="fNxKVt7I4c/GpGksWzGDOVHunq3QrkxUNM+mQjeCdsU=" providerId="None" clId="Web-{7266CCA3-F12C-415D-A28E-24AA479EE22A}" dt="2026-07-07T18:43:14.957" v="69" actId="1076"/>
        <pc:sldMkLst>
          <pc:docMk/>
          <pc:sldMk cId="790061214" sldId="586"/>
        </pc:sldMkLst>
        <pc:spChg chg="mod">
          <ac:chgData name="Lindsay O'neal" userId="fNxKVt7I4c/GpGksWzGDOVHunq3QrkxUNM+mQjeCdsU=" providerId="None" clId="Web-{7266CCA3-F12C-415D-A28E-24AA479EE22A}" dt="2026-07-07T18:43:14.957" v="69" actId="1076"/>
          <ac:spMkLst>
            <pc:docMk/>
            <pc:sldMk cId="790061214" sldId="586"/>
            <ac:spMk id="106" creationId="{00000000-0000-0000-0000-000000000000}"/>
          </ac:spMkLst>
        </pc:spChg>
      </pc:sldChg>
      <pc:sldChg chg="addSp modSp add">
        <pc:chgData name="Lindsay O'neal" userId="fNxKVt7I4c/GpGksWzGDOVHunq3QrkxUNM+mQjeCdsU=" providerId="None" clId="Web-{7266CCA3-F12C-415D-A28E-24AA479EE22A}" dt="2026-07-07T18:41:54.703" v="60" actId="14100"/>
        <pc:sldMkLst>
          <pc:docMk/>
          <pc:sldMk cId="434541865" sldId="592"/>
        </pc:sldMkLst>
        <pc:spChg chg="mod">
          <ac:chgData name="Lindsay O'neal" userId="fNxKVt7I4c/GpGksWzGDOVHunq3QrkxUNM+mQjeCdsU=" providerId="None" clId="Web-{7266CCA3-F12C-415D-A28E-24AA479EE22A}" dt="2026-07-07T18:41:47.984" v="58" actId="1076"/>
          <ac:spMkLst>
            <pc:docMk/>
            <pc:sldMk cId="434541865" sldId="592"/>
            <ac:spMk id="2" creationId="{5DBF02A6-20E1-995C-F919-2F893635E13C}"/>
          </ac:spMkLst>
        </pc:spChg>
        <pc:spChg chg="add mod">
          <ac:chgData name="Lindsay O'neal" userId="fNxKVt7I4c/GpGksWzGDOVHunq3QrkxUNM+mQjeCdsU=" providerId="None" clId="Web-{7266CCA3-F12C-415D-A28E-24AA479EE22A}" dt="2026-07-07T18:40:14.213" v="28" actId="14100"/>
          <ac:spMkLst>
            <pc:docMk/>
            <pc:sldMk cId="434541865" sldId="592"/>
            <ac:spMk id="3" creationId="{FB269706-C924-FA80-C6CE-00A232E3AC7F}"/>
          </ac:spMkLst>
        </pc:spChg>
        <pc:picChg chg="mod">
          <ac:chgData name="Lindsay O'neal" userId="fNxKVt7I4c/GpGksWzGDOVHunq3QrkxUNM+mQjeCdsU=" providerId="None" clId="Web-{7266CCA3-F12C-415D-A28E-24AA479EE22A}" dt="2026-07-07T18:41:50.577" v="59" actId="14100"/>
          <ac:picMkLst>
            <pc:docMk/>
            <pc:sldMk cId="434541865" sldId="592"/>
            <ac:picMk id="4" creationId="{9AB14C79-BF3E-D2D1-0040-3E6238C2AC10}"/>
          </ac:picMkLst>
        </pc:picChg>
        <pc:picChg chg="mod ord">
          <ac:chgData name="Lindsay O'neal" userId="fNxKVt7I4c/GpGksWzGDOVHunq3QrkxUNM+mQjeCdsU=" providerId="None" clId="Web-{7266CCA3-F12C-415D-A28E-24AA479EE22A}" dt="2026-07-07T18:41:54.703" v="60" actId="14100"/>
          <ac:picMkLst>
            <pc:docMk/>
            <pc:sldMk cId="434541865" sldId="592"/>
            <ac:picMk id="6" creationId="{F739F44D-3B0E-4DCD-998D-97B1FF1CD045}"/>
          </ac:picMkLst>
        </pc:picChg>
      </pc:sldChg>
    </pc:docChg>
  </pc:docChgLst>
</pc:chgInfo>
</file>

<file path=ppt/comments/modernComment_24B_293DF35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DC1902-BEEB-4BFB-BC65-0D025C05FB16}" authorId="{EE71582B-F648-687D-36DF-8896284564ED}" created="2024-08-05T14:16:38.071">
    <pc:sldMkLst xmlns:pc="http://schemas.microsoft.com/office/powerpoint/2013/main/command">
      <pc:docMk/>
      <pc:sldMk cId="691925854" sldId="587"/>
    </pc:sldMkLst>
    <p188:txBody>
      <a:bodyPr/>
      <a:lstStyle/>
      <a:p>
        <a:r>
          <a:rPr lang="en-US"/>
          <a:t>PC may have to give this information</a:t>
        </a:r>
      </a:p>
    </p188:txBody>
  </p188:cm>
</p188:cmLst>
</file>

<file path=ppt/comments/modernComment_24F_99080BF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D656BF-0AB0-4145-85C2-45E72793F6F5}" authorId="{EE71582B-F648-687D-36DF-8896284564ED}" created="2024-08-05T14:11:11.979">
    <pc:sldMkLst xmlns:pc="http://schemas.microsoft.com/office/powerpoint/2013/main/command">
      <pc:docMk/>
      <pc:sldMk cId="2567441399" sldId="591"/>
    </pc:sldMkLst>
    <p188:txBody>
      <a:bodyPr/>
      <a:lstStyle/>
      <a:p>
        <a:r>
          <a:rPr lang="en-US"/>
          <a:t>PC's add your district's structure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FC5D2-D29F-B148-B7AF-E0D71A5437B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6D38B-D9EC-E341-BD42-CEFEB6F2D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3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earhttps:/www.cdc.gov/healthyschools/wscc/index.htm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usckids.org/our-services/boeing-center/resources/getting-started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43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 more about the Whole School, Whole Community, Whole Child Model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https</a:t>
            </a:r>
            <a:r>
              <a:rPr lang="en-US">
                <a:hlinkClick r:id="rId3"/>
              </a:rPr>
              <a:t>://www.cdc.gov/healthyschools/wscc/index.htm</a:t>
            </a:r>
            <a:r>
              <a:rPr lang="en-US"/>
              <a:t> </a:t>
            </a:r>
            <a:endParaRPr lang="en-US" dirty="0"/>
          </a:p>
          <a:p>
            <a:endParaRPr lang="en-US" dirty="0">
              <a:cs typeface="Calibri"/>
            </a:endParaRPr>
          </a:p>
          <a:p>
            <a:r>
              <a:rPr lang="en-US">
                <a:cs typeface="+mn-lt"/>
              </a:rPr>
              <a:t>Universal Wellness = every student and every staff member at our school. Open for ALL! (i.e. not just the PE coach and football team</a:t>
            </a:r>
            <a:r>
              <a:rPr lang="en-US" dirty="0">
                <a:cs typeface="+mn-lt"/>
              </a:rPr>
              <a:t> or </a:t>
            </a:r>
            <a:r>
              <a:rPr lang="en-US">
                <a:cs typeface="+mn-lt"/>
              </a:rPr>
              <a:t>select club)  </a:t>
            </a:r>
            <a:br>
              <a:rPr lang="en-US" dirty="0">
                <a:cs typeface="+mn-lt"/>
              </a:rPr>
            </a:br>
            <a:r>
              <a:rPr lang="en-US">
                <a:cs typeface="Calibri"/>
              </a:rPr>
              <a:t>Implementation Tool = School Wellness Checklist, a menu of evidence-based wellness projects 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1F1F-5016-3A00-C262-12B1EAD75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F8B6EB-B9D5-2BE9-3D33-EBBD29F27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AEE9DC-9C04-8EF6-7E02-96C1CA4A1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018CA-DFBE-74DB-3827-B121F4AF9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158-D4BF-6243-BC3E-DBD45BAF93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24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for the </a:t>
            </a:r>
            <a:r>
              <a:rPr lang="en-US" dirty="0">
                <a:cs typeface="Calibri"/>
              </a:rPr>
              <a:t>specific </a:t>
            </a:r>
            <a:r>
              <a:rPr lang="en-US">
                <a:cs typeface="Calibri"/>
              </a:rPr>
              <a:t>district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30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This is our schools Wellness Committee Members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06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Look at your archive report if you have a wellness mission statement or create one together.</a:t>
            </a:r>
          </a:p>
          <a:p>
            <a:r>
              <a:rPr lang="en-US">
                <a:cs typeface="Calibri"/>
              </a:rPr>
              <a:t>Claim 1 point under Getting Started #8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29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Get points earned and total award from Archive Report 23-24 School Year. </a:t>
            </a:r>
          </a:p>
          <a:p>
            <a:r>
              <a:rPr lang="en-US">
                <a:cs typeface="Calibri"/>
              </a:rPr>
              <a:t>SMART Goals, claim 3 points under Getting Started #10 by filling out </a:t>
            </a:r>
            <a:r>
              <a:rPr lang="en-US" dirty="0">
                <a:cs typeface="Calibri"/>
                <a:hlinkClick r:id="rId3"/>
              </a:rPr>
              <a:t>this worksheet</a:t>
            </a:r>
            <a:r>
              <a:rPr lang="en-US" dirty="0">
                <a:cs typeface="Calibri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6D38B-D9EC-E341-BD42-CEFEB6F2D1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5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 Have the School Wellness Checklist available to hand out </a:t>
            </a:r>
          </a:p>
          <a:p>
            <a:pPr>
              <a:buSzPts val="1400"/>
            </a:pPr>
            <a:endParaRPr lang="en-US" dirty="0">
              <a:cs typeface="Calibri" panose="020F0502020204030204"/>
            </a:endParaRPr>
          </a:p>
        </p:txBody>
      </p:sp>
      <p:sp>
        <p:nvSpPr>
          <p:cNvPr id="103" name="Google Shape;10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2580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4592" y="3675641"/>
            <a:ext cx="5277035" cy="533400"/>
          </a:xfrm>
        </p:spPr>
        <p:txBody>
          <a:bodyPr wrap="none">
            <a:noAutofit/>
          </a:bodyPr>
          <a:lstStyle>
            <a:lvl1pPr algn="l">
              <a:defRPr sz="3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290" y="4346528"/>
            <a:ext cx="5291092" cy="7492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8460419" y="4536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70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85042"/>
            <a:ext cx="6182497" cy="868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A99A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457072" y="1554988"/>
            <a:ext cx="6181471" cy="3602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85042"/>
            <a:ext cx="6182497" cy="868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A99A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457072" y="1554988"/>
            <a:ext cx="6181471" cy="3602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207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7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Only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11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2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61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ayout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iler Pl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041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Gradient Top">
  <p:cSld name="Title and Content with Gradient Top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57200" y="159067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8300" algn="l">
              <a:spcBef>
                <a:spcPts val="440"/>
              </a:spcBef>
              <a:spcAft>
                <a:spcPts val="0"/>
              </a:spcAft>
              <a:buSzPts val="2200"/>
              <a:buChar char="▸"/>
              <a:defRPr sz="2200">
                <a:solidFill>
                  <a:schemeClr val="lt2"/>
                </a:solidFill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 Sans"/>
              <a:buChar char="▸"/>
              <a:defRPr>
                <a:solidFill>
                  <a:srgbClr val="7A99AC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 Sans"/>
              <a:buChar char="▸"/>
              <a:defRPr>
                <a:solidFill>
                  <a:srgbClr val="7A99AC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Merriweather Sans"/>
              <a:buChar char="▹"/>
              <a:defRPr sz="1600">
                <a:solidFill>
                  <a:srgbClr val="7A99AC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Merriweather Sans"/>
              <a:buChar char="▹"/>
              <a:defRPr sz="1600">
                <a:solidFill>
                  <a:srgbClr val="7A99AC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019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2113" y="4576380"/>
            <a:ext cx="4830679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9545" y="3300634"/>
            <a:ext cx="4793941" cy="1180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366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2113" y="4576380"/>
            <a:ext cx="4830679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9545" y="3300634"/>
            <a:ext cx="4793941" cy="1180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37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2113" y="4576380"/>
            <a:ext cx="4830679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rgbClr val="9026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9545" y="3300634"/>
            <a:ext cx="4793941" cy="1180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90268E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500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2113" y="4576380"/>
            <a:ext cx="4830679" cy="1235556"/>
          </a:xfrm>
        </p:spPr>
        <p:txBody>
          <a:bodyPr wrap="square" anchor="t">
            <a:normAutofit/>
          </a:bodyPr>
          <a:lstStyle>
            <a:lvl1pPr algn="l">
              <a:defRPr sz="3200" b="0" cap="none" baseline="0">
                <a:solidFill>
                  <a:srgbClr val="EE403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9545" y="3300634"/>
            <a:ext cx="4793941" cy="1180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EE403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568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457200" y="159067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200">
                <a:solidFill>
                  <a:schemeClr val="bg2"/>
                </a:solidFill>
              </a:defRPr>
            </a:lvl1pPr>
            <a:lvl2pPr marL="742950" indent="-285750">
              <a:buClr>
                <a:schemeClr val="accent5"/>
              </a:buClr>
              <a:buFont typeface="LucidaGrande" charset="0"/>
              <a:buChar char="▸"/>
              <a:defRPr>
                <a:solidFill>
                  <a:srgbClr val="7A99AC"/>
                </a:solidFill>
              </a:defRPr>
            </a:lvl2pPr>
            <a:lvl3pPr marL="1200150" indent="-285750">
              <a:buClr>
                <a:schemeClr val="accent5"/>
              </a:buClr>
              <a:buFont typeface="LucidaGrande" charset="0"/>
              <a:buChar char="▸"/>
              <a:defRPr>
                <a:solidFill>
                  <a:srgbClr val="7A99AC"/>
                </a:solidFill>
              </a:defRPr>
            </a:lvl3pPr>
            <a:lvl4pPr marL="1657350" indent="-285750">
              <a:buClr>
                <a:schemeClr val="accent5"/>
              </a:buClr>
              <a:buFont typeface="LucidaGrande" charset="0"/>
              <a:buChar char="▹"/>
              <a:defRPr sz="1600">
                <a:solidFill>
                  <a:srgbClr val="7A99AC"/>
                </a:solidFill>
              </a:defRPr>
            </a:lvl4pPr>
            <a:lvl5pPr marL="2114550" indent="-285750">
              <a:buClr>
                <a:schemeClr val="accent5"/>
              </a:buClr>
              <a:buFont typeface="LucidaGrande" charset="0"/>
              <a:buChar char="▹"/>
              <a:defRPr sz="1600">
                <a:solidFill>
                  <a:srgbClr val="7A99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780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457200" y="15970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200">
                <a:solidFill>
                  <a:schemeClr val="bg2"/>
                </a:solidFill>
              </a:defRPr>
            </a:lvl1pPr>
            <a:lvl2pPr marL="742950" indent="-285750">
              <a:buClr>
                <a:schemeClr val="accent5"/>
              </a:buClr>
              <a:buFont typeface="LucidaGrande" charset="0"/>
              <a:buChar char="▸"/>
              <a:defRPr>
                <a:solidFill>
                  <a:srgbClr val="7A99AC"/>
                </a:solidFill>
              </a:defRPr>
            </a:lvl2pPr>
            <a:lvl3pPr marL="1200150" indent="-285750">
              <a:buClr>
                <a:schemeClr val="accent5"/>
              </a:buClr>
              <a:buFont typeface="LucidaGrande" charset="0"/>
              <a:buChar char="▸"/>
              <a:defRPr>
                <a:solidFill>
                  <a:srgbClr val="7A99AC"/>
                </a:solidFill>
              </a:defRPr>
            </a:lvl3pPr>
            <a:lvl4pPr marL="1657350" indent="-285750">
              <a:buClr>
                <a:schemeClr val="accent5"/>
              </a:buClr>
              <a:buFont typeface="LucidaGrande" charset="0"/>
              <a:buChar char="▹"/>
              <a:defRPr sz="1600">
                <a:solidFill>
                  <a:srgbClr val="7A99AC"/>
                </a:solidFill>
              </a:defRPr>
            </a:lvl4pPr>
            <a:lvl5pPr marL="2114550" indent="-285750">
              <a:buClr>
                <a:schemeClr val="accent5"/>
              </a:buClr>
              <a:buFont typeface="LucidaGrande" charset="0"/>
              <a:buChar char="▹"/>
              <a:defRPr sz="1600">
                <a:solidFill>
                  <a:srgbClr val="7A99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11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392" y="4645152"/>
            <a:ext cx="6188737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8392" y="612775"/>
            <a:ext cx="6188737" cy="3776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8392" y="5257610"/>
            <a:ext cx="6188737" cy="9054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A99A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without Gradient 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392" y="4645152"/>
            <a:ext cx="6188737" cy="566738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8392" y="612775"/>
            <a:ext cx="6188737" cy="3776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8392" y="5257610"/>
            <a:ext cx="6188737" cy="9054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A99A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22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90675"/>
            <a:ext cx="8229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2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2" r:id="rId3"/>
    <p:sldLayoutId id="2147483673" r:id="rId4"/>
    <p:sldLayoutId id="2147483674" r:id="rId5"/>
    <p:sldLayoutId id="2147483654" r:id="rId6"/>
    <p:sldLayoutId id="2147483665" r:id="rId7"/>
    <p:sldLayoutId id="2147483657" r:id="rId8"/>
    <p:sldLayoutId id="2147483668" r:id="rId9"/>
    <p:sldLayoutId id="2147483658" r:id="rId10"/>
    <p:sldLayoutId id="2147483669" r:id="rId11"/>
    <p:sldLayoutId id="2147483661" r:id="rId12"/>
    <p:sldLayoutId id="2147483666" r:id="rId13"/>
    <p:sldLayoutId id="2147483655" r:id="rId14"/>
    <p:sldLayoutId id="2147483667" r:id="rId15"/>
    <p:sldLayoutId id="2147483670" r:id="rId16"/>
    <p:sldLayoutId id="2147483660" r:id="rId17"/>
    <p:sldLayoutId id="2147483675" r:id="rId1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/>
        </a:buClr>
        <a:buSzPct val="100000"/>
        <a:buFont typeface="LucidaGrande" charset="0"/>
        <a:buChar char="▸"/>
        <a:defRPr sz="2200" kern="1200" spc="-20" baseline="0">
          <a:solidFill>
            <a:srgbClr val="005288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ct val="20000"/>
        </a:spcBef>
        <a:buClr>
          <a:schemeClr val="accent5"/>
        </a:buClr>
        <a:buSzPct val="100000"/>
        <a:buFont typeface="LucidaGrande" charset="0"/>
        <a:buChar char="‣"/>
        <a:tabLst>
          <a:tab pos="457200" algn="l"/>
        </a:tabLst>
        <a:defRPr sz="2000" kern="1200" spc="-20" baseline="0">
          <a:solidFill>
            <a:srgbClr val="7A99AC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5"/>
        </a:buClr>
        <a:buFont typeface="LucidaGrande" charset="0"/>
        <a:buChar char="‣"/>
        <a:tabLst>
          <a:tab pos="457200" algn="l"/>
        </a:tabLst>
        <a:defRPr sz="2000" kern="1200" spc="-20" baseline="0">
          <a:solidFill>
            <a:srgbClr val="7A99AC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spcBef>
          <a:spcPct val="20000"/>
        </a:spcBef>
        <a:buClr>
          <a:schemeClr val="accent5"/>
        </a:buClr>
        <a:buFont typeface="LucidaGrande" charset="0"/>
        <a:buChar char="▹"/>
        <a:defRPr sz="1600" kern="1200" spc="-20" baseline="0">
          <a:solidFill>
            <a:srgbClr val="7A99AC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spcBef>
          <a:spcPct val="20000"/>
        </a:spcBef>
        <a:buClr>
          <a:schemeClr val="accent5"/>
        </a:buClr>
        <a:buFont typeface="LucidaGrande" charset="0"/>
        <a:buChar char="▹"/>
        <a:defRPr sz="1600" kern="1200" spc="-20" baseline="0">
          <a:solidFill>
            <a:srgbClr val="7A99A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healthyschools/wscc/index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4F_99080BF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4B_293DF35E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759" y="3675641"/>
            <a:ext cx="5277035" cy="533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MUSC Boeing Center for Children’s Wellness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759" y="4571381"/>
            <a:ext cx="5291092" cy="74925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/>
              <a:t>[</a:t>
            </a:r>
            <a:r>
              <a:rPr lang="en-US" b="1" dirty="0">
                <a:highlight>
                  <a:srgbClr val="FFFF00"/>
                </a:highlight>
              </a:rPr>
              <a:t>Insert School Name</a:t>
            </a:r>
            <a:r>
              <a:rPr lang="en-US" b="1" dirty="0"/>
              <a:t>] </a:t>
            </a:r>
          </a:p>
          <a:p>
            <a:r>
              <a:rPr lang="en-US" b="1" dirty="0"/>
              <a:t>School Wellness Initiative </a:t>
            </a:r>
            <a:endParaRPr lang="en-US" b="1" dirty="0"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6292" y="1406769"/>
            <a:ext cx="2523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title"/>
          </p:nvPr>
        </p:nvSpPr>
        <p:spPr>
          <a:xfrm>
            <a:off x="421104" y="343455"/>
            <a:ext cx="8325853" cy="857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algn="ctr"/>
            <a:r>
              <a:rPr lang="en-US" b="1" dirty="0"/>
              <a:t>How Can You Help </a:t>
            </a:r>
          </a:p>
        </p:txBody>
      </p:sp>
      <p:sp>
        <p:nvSpPr>
          <p:cNvPr id="106" name="Google Shape;106;p25"/>
          <p:cNvSpPr txBox="1">
            <a:spLocks noGrp="1"/>
          </p:cNvSpPr>
          <p:nvPr>
            <p:ph type="body" idx="1"/>
          </p:nvPr>
        </p:nvSpPr>
        <p:spPr>
          <a:xfrm>
            <a:off x="423128" y="1530469"/>
            <a:ext cx="8325853" cy="42126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/>
          <a:p>
            <a:pPr marL="342900" lvl="1" indent="0">
              <a:spcBef>
                <a:spcPts val="0"/>
              </a:spcBef>
              <a:buSzPts val="22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Join the wellness committee, our next meeting is [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insert meeting date</a:t>
            </a:r>
            <a:r>
              <a:rPr lang="en-US" dirty="0">
                <a:solidFill>
                  <a:schemeClr val="bg2"/>
                </a:solidFill>
              </a:rPr>
              <a:t>]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342900" lvl="1" indent="0">
              <a:spcBef>
                <a:spcPts val="0"/>
              </a:spcBef>
              <a:buSzPts val="22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Participate in the wellness activities selected by the wellness committee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endParaRPr lang="en-US" dirty="0">
              <a:solidFill>
                <a:schemeClr val="bg2"/>
              </a:solidFill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Add wellness activities in your classroom. Then tell [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Wellness Lead</a:t>
            </a:r>
            <a:r>
              <a:rPr lang="en-US" dirty="0">
                <a:solidFill>
                  <a:schemeClr val="bg2"/>
                </a:solidFill>
              </a:rPr>
              <a:t>], our schools Wellness Lead, so we can earn the points for your efforts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endParaRPr lang="en-US" dirty="0">
              <a:solidFill>
                <a:schemeClr val="bg2"/>
              </a:solidFill>
            </a:endParaRPr>
          </a:p>
          <a:p>
            <a:pPr marL="342900" lvl="1" indent="0">
              <a:spcBef>
                <a:spcPts val="0"/>
              </a:spcBef>
              <a:buSzPts val="2200"/>
              <a:buNone/>
            </a:pPr>
            <a:endParaRPr lang="en-US" dirty="0">
              <a:solidFill>
                <a:schemeClr val="bg2"/>
              </a:solidFill>
              <a:cs typeface="Arial"/>
            </a:endParaRPr>
          </a:p>
          <a:p>
            <a:pPr marL="342900" lvl="1" indent="0">
              <a:spcBef>
                <a:spcPts val="0"/>
              </a:spcBef>
              <a:buSzPts val="2200"/>
              <a:buNone/>
            </a:pPr>
            <a:endParaRPr lang="en-US" dirty="0">
              <a:solidFill>
                <a:schemeClr val="bg2"/>
              </a:solidFill>
              <a:cs typeface="Arial"/>
            </a:endParaRPr>
          </a:p>
          <a:p>
            <a:pPr marL="685800" lvl="1" indent="-342900">
              <a:spcBef>
                <a:spcPts val="0"/>
              </a:spcBef>
              <a:buSzPts val="2200"/>
              <a:buFont typeface="Wingdings" pitchFamily="2" charset="2"/>
              <a:buChar char="q"/>
            </a:pPr>
            <a:endParaRPr lang="en-US" dirty="0">
              <a:solidFill>
                <a:srgbClr val="005288"/>
              </a:solidFill>
              <a:cs typeface="Arial"/>
            </a:endParaRPr>
          </a:p>
          <a:p>
            <a:pPr marL="342900" lvl="1" indent="0">
              <a:spcBef>
                <a:spcPts val="0"/>
              </a:spcBef>
              <a:buSzPts val="2200"/>
              <a:buNone/>
            </a:pPr>
            <a:endParaRPr lang="en-US" dirty="0">
              <a:solidFill>
                <a:srgbClr val="00A7E1"/>
              </a:solidFill>
              <a:cs typeface="Arial"/>
            </a:endParaRPr>
          </a:p>
          <a:p>
            <a:pPr marL="0" indent="0">
              <a:spcBef>
                <a:spcPts val="330"/>
              </a:spcBef>
              <a:buSzPts val="2200"/>
              <a:buNone/>
            </a:pPr>
            <a:endParaRPr lang="en-US" dirty="0">
              <a:solidFill>
                <a:srgbClr val="00528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061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EF8D0-F474-3D65-D14E-2C85CAAF7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57" y="142983"/>
            <a:ext cx="8337317" cy="11430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What is the School Wellness Initiative</a:t>
            </a:r>
          </a:p>
        </p:txBody>
      </p:sp>
      <p:pic>
        <p:nvPicPr>
          <p:cNvPr id="5" name="Picture 7" descr="Graphic showcasing the Whole School, Whole Community, Whole Child Model. ">
            <a:hlinkClick r:id="rId3"/>
            <a:extLst>
              <a:ext uri="{FF2B5EF4-FFF2-40B4-BE49-F238E27FC236}">
                <a16:creationId xmlns:a16="http://schemas.microsoft.com/office/drawing/2014/main" id="{F91045BA-1BF9-2374-8DE8-91AFBB468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42" y="1635966"/>
            <a:ext cx="4087031" cy="4053516"/>
          </a:xfrm>
          <a:prstGeom prst="rect">
            <a:avLst/>
          </a:prstGeom>
        </p:spPr>
      </p:pic>
      <p:pic>
        <p:nvPicPr>
          <p:cNvPr id="138" name="Picture 138" descr="A picture containing text, screenshot, font, circle&#10;&#10;Description automatically generated">
            <a:extLst>
              <a:ext uri="{FF2B5EF4-FFF2-40B4-BE49-F238E27FC236}">
                <a16:creationId xmlns:a16="http://schemas.microsoft.com/office/drawing/2014/main" id="{D6C5B351-F5DE-BC2D-7987-5558CD495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871" y="1636331"/>
            <a:ext cx="5270287" cy="3699511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9DEC638B-0A77-C185-B19D-4EB96DFAB7C1}"/>
              </a:ext>
            </a:extLst>
          </p:cNvPr>
          <p:cNvSpPr txBox="1"/>
          <p:nvPr/>
        </p:nvSpPr>
        <p:spPr>
          <a:xfrm>
            <a:off x="455915" y="5586572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Photo Source: CDC WSCC Model</a:t>
            </a:r>
          </a:p>
        </p:txBody>
      </p:sp>
    </p:spTree>
    <p:extLst>
      <p:ext uri="{BB962C8B-B14F-4D97-AF65-F5344CB8AC3E}">
        <p14:creationId xmlns:p14="http://schemas.microsoft.com/office/powerpoint/2010/main" val="370189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A547-A00B-B91B-6CBF-D777348C2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02A6-20E1-995C-F919-2F893635E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006" y="1603424"/>
            <a:ext cx="4777544" cy="660542"/>
          </a:xfrm>
        </p:spPr>
        <p:txBody>
          <a:bodyPr/>
          <a:lstStyle/>
          <a:p>
            <a:r>
              <a:rPr lang="en-US" b="1" dirty="0"/>
              <a:t>2025-2026 School Year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B14C79-BF3E-D2D1-0040-3E6238C2AC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31" t="12904" r="3087"/>
          <a:stretch>
            <a:fillRect/>
          </a:stretch>
        </p:blipFill>
        <p:spPr>
          <a:xfrm>
            <a:off x="546112" y="2430732"/>
            <a:ext cx="5506865" cy="33272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269706-C924-FA80-C6CE-00A232E3AC7F}"/>
              </a:ext>
            </a:extLst>
          </p:cNvPr>
          <p:cNvSpPr txBox="1"/>
          <p:nvPr/>
        </p:nvSpPr>
        <p:spPr>
          <a:xfrm>
            <a:off x="184462" y="187755"/>
            <a:ext cx="879484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 b="1" baseline="0" dirty="0">
                <a:solidFill>
                  <a:srgbClr val="00A7E1"/>
                </a:solidFill>
                <a:latin typeface="Arial"/>
              </a:rPr>
              <a:t>MUSC Boeing Center for </a:t>
            </a:r>
            <a:r>
              <a:rPr lang="en-US" sz="3000" b="1" dirty="0">
                <a:solidFill>
                  <a:srgbClr val="00A7E1"/>
                </a:solidFill>
                <a:latin typeface="Arial"/>
              </a:rPr>
              <a:t>Children’s </a:t>
            </a:r>
            <a:r>
              <a:rPr lang="en-US" sz="3000" b="1" baseline="0" dirty="0">
                <a:solidFill>
                  <a:srgbClr val="00A7E1"/>
                </a:solidFill>
                <a:latin typeface="Arial"/>
              </a:rPr>
              <a:t>Wellness State-wide Impact </a:t>
            </a:r>
            <a:r>
              <a:rPr sz="3000" b="1" dirty="0">
                <a:latin typeface="Arial"/>
                <a:ea typeface="Arial"/>
                <a:cs typeface="Arial"/>
              </a:rPr>
              <a:t>​</a:t>
            </a:r>
            <a:endParaRPr lang="en-US" sz="3000" b="1">
              <a:cs typeface="Arial"/>
            </a:endParaRPr>
          </a:p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39F44D-3B0E-4DCD-998D-97B1FF1CD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809" y="2786840"/>
            <a:ext cx="3104562" cy="286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4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42424-4DA2-AEEC-2778-2F86F44D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  <a:cs typeface="Arial"/>
              </a:rPr>
              <a:t>[Insert District Name]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17C86-46FF-0DD9-13BC-0EA8DC479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Arial"/>
              </a:rPr>
              <a:t>Email Program Coordinator for your district's specific </a:t>
            </a:r>
            <a:r>
              <a:rPr lang="en-US" dirty="0">
                <a:cs typeface="Arial"/>
              </a:rPr>
              <a:t>overview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7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7071-997C-EF4E-383B-55B7858A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613" y="-2675"/>
            <a:ext cx="8229600" cy="1143000"/>
          </a:xfrm>
        </p:spPr>
        <p:txBody>
          <a:bodyPr/>
          <a:lstStyle/>
          <a:p>
            <a:pPr algn="ctr"/>
            <a:r>
              <a:rPr lang="en-US" b="1" dirty="0"/>
              <a:t>How it Works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9A9625-9E7E-3386-A2F5-D9727CBD8443}"/>
              </a:ext>
            </a:extLst>
          </p:cNvPr>
          <p:cNvSpPr txBox="1"/>
          <p:nvPr/>
        </p:nvSpPr>
        <p:spPr>
          <a:xfrm>
            <a:off x="324207" y="1059674"/>
            <a:ext cx="8512195" cy="5386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chemeClr val="bg2"/>
                </a:solidFill>
                <a:latin typeface="Arial"/>
                <a:cs typeface="Arial"/>
              </a:rPr>
              <a:t>Our school has a wellness committee that meets at least 4 times a year</a:t>
            </a:r>
            <a:endParaRPr lang="en-US" sz="2000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endParaRPr lang="en-US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chemeClr val="bg2"/>
                </a:solidFill>
                <a:latin typeface="Arial"/>
                <a:cs typeface="Arial"/>
              </a:rPr>
              <a:t>The committee selects wellness activities and implements wellness strategies that earns our school points each year</a:t>
            </a: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endParaRPr lang="en-US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chemeClr val="bg2"/>
                </a:solidFill>
                <a:latin typeface="Arial"/>
                <a:cs typeface="Arial"/>
              </a:rPr>
              <a:t>We must earn at least 50 points during the school year, a minimum of 1 point in each of the following categories: </a:t>
            </a:r>
            <a:endParaRPr lang="en-US" sz="2000" dirty="0">
              <a:solidFill>
                <a:schemeClr val="bg2"/>
              </a:solidFill>
              <a:cs typeface="Arial"/>
            </a:endParaRP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Getting Started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Nutrition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Physical Activity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Social Emotional Wellness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Wellness Culture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Staff Wellness </a:t>
            </a:r>
          </a:p>
          <a:p>
            <a:pPr marL="742950" lvl="1" indent="-285750">
              <a:buFont typeface="Wingdings,Sans-Serif"/>
              <a:buChar char="q"/>
            </a:pPr>
            <a:r>
              <a:rPr lang="en-US" dirty="0">
                <a:solidFill>
                  <a:schemeClr val="bg2"/>
                </a:solidFill>
                <a:cs typeface="Arial"/>
              </a:rPr>
              <a:t>Sustainability</a:t>
            </a:r>
            <a:endParaRPr lang="en-US" dirty="0">
              <a:solidFill>
                <a:schemeClr val="bg2"/>
              </a:solidFill>
            </a:endParaRPr>
          </a:p>
          <a:p>
            <a:pPr lvl="1"/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rgbClr val="EB8420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chemeClr val="bg2"/>
                </a:solidFill>
                <a:cs typeface="Arial"/>
              </a:rPr>
              <a:t>If we meet these requirements, we earn a wellness award! Help us earn an award and compete against all the other schools in our district for the grand prize. </a:t>
            </a:r>
          </a:p>
        </p:txBody>
      </p:sp>
    </p:spTree>
    <p:extLst>
      <p:ext uri="{BB962C8B-B14F-4D97-AF65-F5344CB8AC3E}">
        <p14:creationId xmlns:p14="http://schemas.microsoft.com/office/powerpoint/2010/main" val="24268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BEF1F-2ED5-A344-8070-9F484CF3D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Wellness Committee Members</a:t>
            </a:r>
            <a:br>
              <a:rPr lang="en-US" b="1" dirty="0"/>
            </a:br>
            <a:r>
              <a:rPr lang="en-US" sz="2000" b="1" dirty="0">
                <a:highlight>
                  <a:srgbClr val="FFFF00"/>
                </a:highlight>
                <a:cs typeface="Arial"/>
              </a:rPr>
              <a:t>Edit as Needed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5D992-BEB5-8CDC-DE9C-1451539C0AFA}"/>
              </a:ext>
            </a:extLst>
          </p:cNvPr>
          <p:cNvSpPr txBox="1"/>
          <p:nvPr/>
        </p:nvSpPr>
        <p:spPr>
          <a:xfrm>
            <a:off x="457200" y="1582340"/>
            <a:ext cx="7640053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Wellness Leader: </a:t>
            </a:r>
            <a:endParaRPr lang="en-US">
              <a:solidFill>
                <a:schemeClr val="bg2"/>
              </a:solidFill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Principal: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Food Service Manager: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School Nurse: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School Mental Health Counselor: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PE Teacher: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Classroom Teacher: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School Resource Officer: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After-School Program Staff: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Parent: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Student: 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Health Professional: 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Other Staff Members: 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Community Member:</a:t>
            </a:r>
            <a:endParaRPr lang="en-US" dirty="0">
              <a:solidFill>
                <a:schemeClr val="bg2"/>
              </a:solidFill>
              <a:cs typeface="Arial"/>
            </a:endParaRPr>
          </a:p>
          <a:p>
            <a:pPr marL="285750" indent="-285750">
              <a:buClr>
                <a:schemeClr val="accent5"/>
              </a:buClr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Business or Organization Representative: </a:t>
            </a:r>
            <a:endParaRPr lang="en-US" dirty="0">
              <a:solidFill>
                <a:schemeClr val="bg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540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BE85-6ACE-BF32-1870-5DD66D385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/>
              </a:rPr>
              <a:t>Award Structure</a:t>
            </a:r>
            <a:endParaRPr lang="en-US" dirty="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CFA70-7924-460F-A0E2-2964D05E1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413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F4521BC-DB23-7E7A-A304-154002946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1" y="983224"/>
            <a:ext cx="6321917" cy="85725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[</a:t>
            </a:r>
            <a:r>
              <a:rPr lang="en-US" b="1" dirty="0">
                <a:highlight>
                  <a:srgbClr val="FFFF00"/>
                </a:highlight>
              </a:rPr>
              <a:t>Insert School’s Name</a:t>
            </a:r>
            <a:r>
              <a:rPr lang="en-US" b="1" dirty="0"/>
              <a:t>] </a:t>
            </a:r>
            <a:br>
              <a:rPr lang="en-US" b="1" dirty="0"/>
            </a:br>
            <a:r>
              <a:rPr lang="en-US" b="1" dirty="0"/>
              <a:t>Wellness Mission Statement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15B7-3D86-AD88-E4E8-214465281137}"/>
              </a:ext>
            </a:extLst>
          </p:cNvPr>
          <p:cNvSpPr txBox="1"/>
          <p:nvPr/>
        </p:nvSpPr>
        <p:spPr>
          <a:xfrm>
            <a:off x="1327068" y="2469325"/>
            <a:ext cx="672440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</a:rPr>
              <a:t>[</a:t>
            </a:r>
            <a:r>
              <a:rPr lang="en-US" sz="1600" dirty="0">
                <a:solidFill>
                  <a:schemeClr val="bg2"/>
                </a:solidFill>
                <a:highlight>
                  <a:srgbClr val="FFFF00"/>
                </a:highlight>
              </a:rPr>
              <a:t>Insert School’s Wellness Committee Mission Statement here for the 26-27 School Year.]</a:t>
            </a:r>
          </a:p>
        </p:txBody>
      </p:sp>
    </p:spTree>
    <p:extLst>
      <p:ext uri="{BB962C8B-B14F-4D97-AF65-F5344CB8AC3E}">
        <p14:creationId xmlns:p14="http://schemas.microsoft.com/office/powerpoint/2010/main" val="127363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8557-9601-462C-2A6A-F4F619C31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Wellness Committee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48F00-D277-A3FD-FEE5-ACE328EC3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Last year we earned [</a:t>
            </a:r>
            <a:r>
              <a:rPr lang="en-US" dirty="0">
                <a:highlight>
                  <a:srgbClr val="FFFF00"/>
                </a:highlight>
              </a:rPr>
              <a:t>Insert Point Number] </a:t>
            </a:r>
            <a:r>
              <a:rPr lang="en-US" dirty="0"/>
              <a:t>points and a wellness award of $[</a:t>
            </a:r>
            <a:r>
              <a:rPr lang="en-US" dirty="0">
                <a:highlight>
                  <a:srgbClr val="FFFF00"/>
                </a:highlight>
              </a:rPr>
              <a:t>Award Total</a:t>
            </a:r>
            <a:r>
              <a:rPr lang="en-US" dirty="0"/>
              <a:t>] </a:t>
            </a:r>
            <a:endParaRPr lang="en-US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Our Goals for this school year: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[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Insert Goal</a:t>
            </a:r>
            <a:r>
              <a:rPr lang="en-US" dirty="0">
                <a:solidFill>
                  <a:schemeClr val="bg2"/>
                </a:solidFill>
              </a:rPr>
              <a:t>]</a:t>
            </a:r>
          </a:p>
          <a:p>
            <a:pPr lvl="1"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[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Insert Goal</a:t>
            </a:r>
            <a:r>
              <a:rPr lang="en-US" dirty="0">
                <a:solidFill>
                  <a:schemeClr val="bg2"/>
                </a:solidFill>
              </a:rPr>
              <a:t>]</a:t>
            </a:r>
          </a:p>
          <a:p>
            <a:pPr lvl="1">
              <a:buFont typeface="Wingdings" pitchFamily="2" charset="2"/>
              <a:buChar char="q"/>
            </a:pPr>
            <a:r>
              <a:rPr lang="en-US" dirty="0">
                <a:solidFill>
                  <a:schemeClr val="bg2"/>
                </a:solidFill>
              </a:rPr>
              <a:t>[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Insert Goal</a:t>
            </a:r>
            <a:r>
              <a:rPr lang="en-US" dirty="0">
                <a:solidFill>
                  <a:schemeClr val="bg2"/>
                </a:solidFill>
              </a:rPr>
              <a:t>]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92585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MUSC Children's Health">
      <a:dk1>
        <a:srgbClr val="00A7E1"/>
      </a:dk1>
      <a:lt1>
        <a:srgbClr val="D6DE24"/>
      </a:lt1>
      <a:dk2>
        <a:srgbClr val="8AB43F"/>
      </a:dk2>
      <a:lt2>
        <a:srgbClr val="005288"/>
      </a:lt2>
      <a:accent1>
        <a:srgbClr val="D6EEF3"/>
      </a:accent1>
      <a:accent2>
        <a:srgbClr val="47BAC8"/>
      </a:accent2>
      <a:accent3>
        <a:srgbClr val="F5F3BF"/>
      </a:accent3>
      <a:accent4>
        <a:srgbClr val="F5ED30"/>
      </a:accent4>
      <a:accent5>
        <a:srgbClr val="EB8420"/>
      </a:accent5>
      <a:accent6>
        <a:srgbClr val="A1ACD7"/>
      </a:accent6>
      <a:hlink>
        <a:srgbClr val="F7B7D2"/>
      </a:hlink>
      <a:folHlink>
        <a:srgbClr val="000000"/>
      </a:folHlink>
    </a:clrScheme>
    <a:fontScheme name="MUSC_Health_web_safe_font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F5771CDE-C7D7-014C-A516-6F8775746D1D}" vid="{1BDD0687-C560-7B49-BF8A-28C8FC5821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Childrens_Health_Template_External</Template>
  <TotalTime>1401</TotalTime>
  <Words>238</Words>
  <Application>Microsoft Office PowerPoint</Application>
  <PresentationFormat>On-screen Show (4:3)</PresentationFormat>
  <Paragraphs>52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MUSC Boeing Center for Children’s Wellness</vt:lpstr>
      <vt:lpstr>What is the School Wellness Initiative</vt:lpstr>
      <vt:lpstr>2025-2026 School Year</vt:lpstr>
      <vt:lpstr>[Insert District Name] </vt:lpstr>
      <vt:lpstr>How it Works </vt:lpstr>
      <vt:lpstr>Wellness Committee Members Edit as Needed</vt:lpstr>
      <vt:lpstr>Award Structure</vt:lpstr>
      <vt:lpstr>[Insert School’s Name]  Wellness Mission Statement </vt:lpstr>
      <vt:lpstr>Wellness Committee Goals</vt:lpstr>
      <vt:lpstr>How Can You Help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Martin, Coleen T</dc:creator>
  <cp:lastModifiedBy>O'neal, Lindsay</cp:lastModifiedBy>
  <cp:revision>296</cp:revision>
  <dcterms:created xsi:type="dcterms:W3CDTF">2017-03-17T18:47:36Z</dcterms:created>
  <dcterms:modified xsi:type="dcterms:W3CDTF">2026-07-07T18:43:18Z</dcterms:modified>
</cp:coreProperties>
</file>